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66" r:id="rId2"/>
    <p:sldId id="276" r:id="rId3"/>
    <p:sldId id="259" r:id="rId4"/>
    <p:sldId id="275" r:id="rId5"/>
    <p:sldId id="258" r:id="rId6"/>
    <p:sldId id="293" r:id="rId7"/>
    <p:sldId id="294" r:id="rId8"/>
    <p:sldId id="291" r:id="rId9"/>
    <p:sldId id="277" r:id="rId10"/>
    <p:sldId id="272" r:id="rId11"/>
    <p:sldId id="280" r:id="rId12"/>
    <p:sldId id="281" r:id="rId13"/>
    <p:sldId id="290" r:id="rId14"/>
    <p:sldId id="282" r:id="rId15"/>
    <p:sldId id="267" r:id="rId16"/>
    <p:sldId id="283" r:id="rId17"/>
    <p:sldId id="284" r:id="rId18"/>
    <p:sldId id="285" r:id="rId19"/>
    <p:sldId id="289" r:id="rId20"/>
    <p:sldId id="288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17AAA"/>
    <a:srgbClr val="FF87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9"/>
    <p:restoredTop sz="94645"/>
  </p:normalViewPr>
  <p:slideViewPr>
    <p:cSldViewPr snapToGrid="0" snapToObjects="1">
      <p:cViewPr varScale="1">
        <p:scale>
          <a:sx n="100" d="100"/>
          <a:sy n="100" d="100"/>
        </p:scale>
        <p:origin x="160" y="9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7835AC-B937-DC4F-A9AF-DDEA21463513}" type="datetimeFigureOut">
              <a:rPr lang="en-US" smtClean="0"/>
              <a:t>3/20/21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3DCC2D-BF8E-6546-A31C-967437B0E6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0524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OMS: </a:t>
            </a:r>
            <a:r>
              <a:rPr lang="en-US" dirty="0" err="1"/>
              <a:t>reducción</a:t>
            </a:r>
            <a:r>
              <a:rPr lang="en-US" dirty="0"/>
              <a:t> de </a:t>
            </a:r>
            <a:r>
              <a:rPr lang="en-US" dirty="0" err="1"/>
              <a:t>fallecidmidos</a:t>
            </a:r>
            <a:r>
              <a:rPr lang="en-US" dirty="0"/>
              <a:t> </a:t>
            </a:r>
            <a:r>
              <a:rPr lang="en-US" dirty="0" err="1"/>
              <a:t>confirmados</a:t>
            </a:r>
            <a:r>
              <a:rPr lang="en-US" dirty="0"/>
              <a:t> y </a:t>
            </a:r>
            <a:r>
              <a:rPr lang="en-US" dirty="0" err="1"/>
              <a:t>probables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3 </a:t>
            </a:r>
            <a:r>
              <a:rPr lang="en-US" dirty="0" err="1"/>
              <a:t>semanas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DCC2D-BF8E-6546-A31C-967437B0E67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0773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OMS: </a:t>
            </a:r>
            <a:r>
              <a:rPr lang="en-US" dirty="0" err="1"/>
              <a:t>reducción</a:t>
            </a:r>
            <a:r>
              <a:rPr lang="en-US" dirty="0"/>
              <a:t> de </a:t>
            </a:r>
            <a:r>
              <a:rPr lang="en-US" dirty="0" err="1"/>
              <a:t>fallecidmidos</a:t>
            </a:r>
            <a:r>
              <a:rPr lang="en-US" dirty="0"/>
              <a:t> </a:t>
            </a:r>
            <a:r>
              <a:rPr lang="en-US" dirty="0" err="1"/>
              <a:t>confirmados</a:t>
            </a:r>
            <a:r>
              <a:rPr lang="en-US" dirty="0"/>
              <a:t> y </a:t>
            </a:r>
            <a:r>
              <a:rPr lang="en-US" dirty="0" err="1"/>
              <a:t>probables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3 </a:t>
            </a:r>
            <a:r>
              <a:rPr lang="en-US" dirty="0" err="1"/>
              <a:t>semanas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DCC2D-BF8E-6546-A31C-967437B0E67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8546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OMS: </a:t>
            </a:r>
            <a:r>
              <a:rPr lang="en-US" dirty="0" err="1"/>
              <a:t>reducción</a:t>
            </a:r>
            <a:r>
              <a:rPr lang="en-US" dirty="0"/>
              <a:t> de </a:t>
            </a:r>
            <a:r>
              <a:rPr lang="en-US" dirty="0" err="1"/>
              <a:t>fallecidmidos</a:t>
            </a:r>
            <a:r>
              <a:rPr lang="en-US" dirty="0"/>
              <a:t> </a:t>
            </a:r>
            <a:r>
              <a:rPr lang="en-US" dirty="0" err="1"/>
              <a:t>confirmados</a:t>
            </a:r>
            <a:r>
              <a:rPr lang="en-US" dirty="0"/>
              <a:t> y </a:t>
            </a:r>
            <a:r>
              <a:rPr lang="en-US" dirty="0" err="1"/>
              <a:t>probables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3 </a:t>
            </a:r>
            <a:r>
              <a:rPr lang="en-US" dirty="0" err="1"/>
              <a:t>semanas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DCC2D-BF8E-6546-A31C-967437B0E67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2955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OMS: </a:t>
            </a:r>
            <a:r>
              <a:rPr lang="en-US" dirty="0" err="1"/>
              <a:t>reducción</a:t>
            </a:r>
            <a:r>
              <a:rPr lang="en-US" dirty="0"/>
              <a:t> de </a:t>
            </a:r>
            <a:r>
              <a:rPr lang="en-US" dirty="0" err="1"/>
              <a:t>fallecidmidos</a:t>
            </a:r>
            <a:r>
              <a:rPr lang="en-US" dirty="0"/>
              <a:t> </a:t>
            </a:r>
            <a:r>
              <a:rPr lang="en-US" dirty="0" err="1"/>
              <a:t>confirmados</a:t>
            </a:r>
            <a:r>
              <a:rPr lang="en-US" dirty="0"/>
              <a:t> y </a:t>
            </a:r>
            <a:r>
              <a:rPr lang="en-US" dirty="0" err="1"/>
              <a:t>probables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3 </a:t>
            </a:r>
            <a:r>
              <a:rPr lang="en-US" dirty="0" err="1"/>
              <a:t>semanas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DCC2D-BF8E-6546-A31C-967437B0E67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15058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OMS</a:t>
            </a:r>
            <a:br>
              <a:rPr lang="en-US" dirty="0"/>
            </a:br>
            <a:r>
              <a:rPr lang="en-US" dirty="0"/>
              <a:t>Baja </a:t>
            </a:r>
            <a:r>
              <a:rPr lang="en-US" dirty="0" err="1"/>
              <a:t>sostenida</a:t>
            </a:r>
            <a:r>
              <a:rPr lang="en-US" dirty="0"/>
              <a:t> (reducer a la </a:t>
            </a:r>
            <a:r>
              <a:rPr lang="en-US" dirty="0" err="1"/>
              <a:t>mitad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3 </a:t>
            </a:r>
            <a:r>
              <a:rPr lang="en-US" dirty="0" err="1"/>
              <a:t>semanas</a:t>
            </a:r>
            <a:r>
              <a:rPr lang="en-US" dirty="0"/>
              <a:t>”</a:t>
            </a:r>
          </a:p>
          <a:p>
            <a:endParaRPr lang="en-US" dirty="0"/>
          </a:p>
          <a:p>
            <a:r>
              <a:rPr lang="en-US" dirty="0"/>
              <a:t>UK:</a:t>
            </a:r>
            <a:br>
              <a:rPr lang="en-US" dirty="0"/>
            </a:br>
            <a:r>
              <a:rPr lang="en-US" dirty="0"/>
              <a:t>Bajo 14 para </a:t>
            </a:r>
            <a:r>
              <a:rPr lang="en-US" dirty="0" err="1"/>
              <a:t>abrir</a:t>
            </a:r>
            <a:r>
              <a:rPr lang="en-US" dirty="0"/>
              <a:t> </a:t>
            </a:r>
            <a:r>
              <a:rPr lang="en-US" dirty="0" err="1"/>
              <a:t>escuelas</a:t>
            </a:r>
            <a:endParaRPr lang="en-US" dirty="0"/>
          </a:p>
          <a:p>
            <a:r>
              <a:rPr lang="en-US" dirty="0"/>
              <a:t>Bajo 1,4 para </a:t>
            </a:r>
            <a:r>
              <a:rPr lang="en-US" dirty="0" err="1"/>
              <a:t>abrir</a:t>
            </a:r>
            <a:r>
              <a:rPr lang="en-US" dirty="0"/>
              <a:t> el resto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DCC2D-BF8E-6546-A31C-967437B0E67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0480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OMS: </a:t>
            </a:r>
            <a:r>
              <a:rPr lang="en-US" dirty="0" err="1"/>
              <a:t>Menor</a:t>
            </a:r>
            <a:r>
              <a:rPr lang="en-US" dirty="0"/>
              <a:t> a 5%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últimas</a:t>
            </a:r>
            <a:r>
              <a:rPr lang="en-US" dirty="0"/>
              <a:t> 2 </a:t>
            </a:r>
            <a:r>
              <a:rPr lang="en-US" dirty="0" err="1"/>
              <a:t>semanas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DCC2D-BF8E-6546-A31C-967437B0E67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6903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OMS: </a:t>
            </a:r>
            <a:r>
              <a:rPr lang="en-US" dirty="0" err="1"/>
              <a:t>Menor</a:t>
            </a:r>
            <a:r>
              <a:rPr lang="en-US" dirty="0"/>
              <a:t> a 5%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últimas</a:t>
            </a:r>
            <a:r>
              <a:rPr lang="en-US" dirty="0"/>
              <a:t> 2 </a:t>
            </a:r>
            <a:r>
              <a:rPr lang="en-US" dirty="0" err="1"/>
              <a:t>semanas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DCC2D-BF8E-6546-A31C-967437B0E67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6065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DCC2D-BF8E-6546-A31C-967437B0E67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8873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8FD505-BBC5-C843-8C23-3DCF9D7485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E3F7C7-8544-BD48-89A0-9A24034F3B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35705C-21E0-8E4E-B0D8-648564DB89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B29E-0F50-7548-8684-F241B8F328C1}" type="datetimeFigureOut">
              <a:rPr lang="en-US" smtClean="0"/>
              <a:t>3/20/21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276593-E5F0-3E49-BF80-F1CF907ED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DB1596-A9E0-D247-90CB-64AA7EEDD7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0734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5B276-89EF-6044-9281-126BE0E2F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7109DA4-2C6A-3E47-9A48-24229312ED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F2CFFD-E687-234A-9F01-50BA6ADB95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B29E-0F50-7548-8684-F241B8F328C1}" type="datetimeFigureOut">
              <a:rPr lang="en-US" smtClean="0"/>
              <a:t>3/20/21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BA8CE8-B362-1440-9BAC-B9E1016408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2A4555-13BF-6D4A-8B04-BB658203D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4643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3397F40-5536-8F44-9346-EB9834505E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FF1AC5-03D4-DF4B-A1A2-0743E1E972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D17536-2408-AA4E-9256-6BB205449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B29E-0F50-7548-8684-F241B8F328C1}" type="datetimeFigureOut">
              <a:rPr lang="en-US" smtClean="0"/>
              <a:t>3/20/21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EC12FC-8FA4-FE4D-AF67-1CB6E8C1DB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26E499-62CD-F14F-837D-850C4A974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5176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B1FCC-F75D-C545-BEA4-87091BB2CA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651CB7-E2D1-214E-BC3F-740C2EFA30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4CFD37-66C7-5B48-95DE-1C90C4EF7E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B29E-0F50-7548-8684-F241B8F328C1}" type="datetimeFigureOut">
              <a:rPr lang="en-US" smtClean="0"/>
              <a:t>3/20/21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26A068-2412-0B40-BD0E-E178E4AE30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150CB2-6733-1B43-87B4-E3CA93D8E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3644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9F9DB2-3535-134C-86A3-05DA8EAC2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B1ECE9-8E00-504A-9D76-C5D5224A54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229FA6-4A28-8247-9AD5-FC1176B450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B29E-0F50-7548-8684-F241B8F328C1}" type="datetimeFigureOut">
              <a:rPr lang="en-US" smtClean="0"/>
              <a:t>3/20/21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8C6E5B-A3EC-BC46-997E-D4DEBC8FC8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81D66A-0499-6D40-826D-6FB7703B3A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3334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C3782E-C7C6-3745-A052-0F992B122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559A25-6192-9B4B-9349-B3A1AE2D70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699815-DA51-0642-B7BE-3FDC085988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BDEE98-4976-6942-BEA0-2744300FCC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B29E-0F50-7548-8684-F241B8F328C1}" type="datetimeFigureOut">
              <a:rPr lang="en-US" smtClean="0"/>
              <a:t>3/20/21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7BEC14-B888-474A-BD98-7356DA104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73EA50-8090-DF4F-AE26-EE631F1039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9275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283CBD-4217-4E42-9CF5-57C117222A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AB789A-5550-4D4D-B75D-5230855114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37B505-C03C-0143-A2C8-6C4904B7C4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E11A3F3-A0C4-6048-952C-F9B25A60E2E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4F2D5A5-DD3D-D744-A9B6-D2113142E1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B3F13CA-EA18-6049-86CD-E0C60F6F41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B29E-0F50-7548-8684-F241B8F328C1}" type="datetimeFigureOut">
              <a:rPr lang="en-US" smtClean="0"/>
              <a:t>3/20/21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2BFFC36-9DCF-EA4F-813D-207BBA840C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96B34DD-0CCA-5C48-A63E-BF6360C87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4444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57C4A-9E21-564E-AE3B-7725E1C09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6BC295D-57FB-7B41-9AFC-E39DE8A1DD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B29E-0F50-7548-8684-F241B8F328C1}" type="datetimeFigureOut">
              <a:rPr lang="en-US" smtClean="0"/>
              <a:t>3/20/21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3D6B15-D48F-4942-BD00-0BF32AA04F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C900E9-CED7-3540-A1D3-0CDBCAF764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0369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C99612A-2BB5-5A41-9CA4-BA41281BA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B29E-0F50-7548-8684-F241B8F328C1}" type="datetimeFigureOut">
              <a:rPr lang="en-US" smtClean="0"/>
              <a:t>3/20/21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27582E-B8BF-6445-AEEF-82C99E555E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09EFAE-199E-0B46-BE38-913500009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DDC8F0-612C-2E4C-B92E-B7B89590FDDF}"/>
              </a:ext>
            </a:extLst>
          </p:cNvPr>
          <p:cNvSpPr txBox="1"/>
          <p:nvPr userDrawn="1"/>
        </p:nvSpPr>
        <p:spPr>
          <a:xfrm>
            <a:off x="223831" y="6488668"/>
            <a:ext cx="10262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Fuente de </a:t>
            </a:r>
            <a:r>
              <a:rPr lang="en-US" dirty="0" err="1"/>
              <a:t>datos</a:t>
            </a:r>
            <a:r>
              <a:rPr lang="en-US" dirty="0"/>
              <a:t>: </a:t>
            </a:r>
            <a:r>
              <a:rPr lang="en-US" dirty="0" err="1"/>
              <a:t>Datos</a:t>
            </a:r>
            <a:r>
              <a:rPr lang="en-US" dirty="0"/>
              <a:t> </a:t>
            </a:r>
            <a:r>
              <a:rPr lang="en-US" dirty="0" err="1"/>
              <a:t>oficiales</a:t>
            </a:r>
            <a:r>
              <a:rPr lang="en-US" dirty="0"/>
              <a:t> del </a:t>
            </a:r>
            <a:r>
              <a:rPr lang="en-US" dirty="0" err="1"/>
              <a:t>Ministerio</a:t>
            </a:r>
            <a:r>
              <a:rPr lang="en-US" dirty="0"/>
              <a:t> de </a:t>
            </a:r>
            <a:r>
              <a:rPr lang="en-US" dirty="0" err="1"/>
              <a:t>Salud</a:t>
            </a:r>
            <a:r>
              <a:rPr lang="en-US" dirty="0"/>
              <a:t>, </a:t>
            </a:r>
            <a:r>
              <a:rPr lang="en-US" dirty="0" err="1"/>
              <a:t>publicados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repositorio</a:t>
            </a:r>
            <a:r>
              <a:rPr lang="en-US" dirty="0"/>
              <a:t> del </a:t>
            </a:r>
            <a:r>
              <a:rPr lang="en-US" dirty="0" err="1"/>
              <a:t>Ministerio</a:t>
            </a:r>
            <a:r>
              <a:rPr lang="en-US" dirty="0"/>
              <a:t> de </a:t>
            </a:r>
            <a:r>
              <a:rPr lang="en-US" dirty="0" err="1"/>
              <a:t>Ciencia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55118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05D0C-EF8E-9F4A-9887-82DEDE0AD6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2191F9-7B43-6648-9892-98FC061D33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405285-6201-8A41-A256-1B222054F8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7237C3-BA0A-9747-90D3-AB51EEF907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B29E-0F50-7548-8684-F241B8F328C1}" type="datetimeFigureOut">
              <a:rPr lang="en-US" smtClean="0"/>
              <a:t>3/20/21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1B2456-0B55-4B4E-B5EE-D0724B78A4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93C4A8-95B0-DF41-A19A-0AEDBC8F4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4841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A2F767-623F-6A48-A9E0-87FE389F94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32AC2C0-5D2B-B34C-B887-8346CD4911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CEAAFD-5475-E345-A8FB-4638AC5F95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42C5CA-683C-3A48-96EB-5E2BD0EAF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B29E-0F50-7548-8684-F241B8F328C1}" type="datetimeFigureOut">
              <a:rPr lang="en-US" smtClean="0"/>
              <a:t>3/20/21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621C0C-5133-8E43-B03F-EDC7A6D8B1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CC174A-E948-074E-A9B9-5CF01A855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6762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7ACFC52-671E-CC4F-A4AC-3BDCC1B9C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7E688D-2B5F-E84B-A77F-4D5BFFED8B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D12A72-F2FC-6740-BA68-29FE7A5BE6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EEB29E-0F50-7548-8684-F241B8F328C1}" type="datetimeFigureOut">
              <a:rPr lang="en-US" smtClean="0"/>
              <a:t>3/20/21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80AEDA-A1AC-5645-9D37-9EBD07AE1A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85A91F-AB2B-4749-97F3-C42FE31483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1198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9065EC1-6B7D-F343-BAD0-8908B451AA28}"/>
              </a:ext>
            </a:extLst>
          </p:cNvPr>
          <p:cNvSpPr txBox="1"/>
          <p:nvPr/>
        </p:nvSpPr>
        <p:spPr>
          <a:xfrm>
            <a:off x="1084793" y="876693"/>
            <a:ext cx="9890464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COVID-19 EN CHILE</a:t>
            </a:r>
          </a:p>
          <a:p>
            <a:pPr algn="ctr"/>
            <a:r>
              <a:rPr lang="en-US" sz="6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CIFRAS Y TENDENCIAS </a:t>
            </a:r>
          </a:p>
          <a:p>
            <a:pPr algn="ctr"/>
            <a:endParaRPr lang="en-US" sz="6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r>
              <a:rPr lang="en-US" sz="6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AL SÁBADO 20 MARZO 2021</a:t>
            </a:r>
          </a:p>
        </p:txBody>
      </p:sp>
    </p:spTree>
    <p:extLst>
      <p:ext uri="{BB962C8B-B14F-4D97-AF65-F5344CB8AC3E}">
        <p14:creationId xmlns:p14="http://schemas.microsoft.com/office/powerpoint/2010/main" val="20777804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ED6FBB9-237D-1B49-B407-58A50DE7D8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377" y="1319747"/>
            <a:ext cx="5682178" cy="482652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B65407A-4582-004A-A45F-BD87B99ABAF2}"/>
              </a:ext>
            </a:extLst>
          </p:cNvPr>
          <p:cNvSpPr txBox="1"/>
          <p:nvPr/>
        </p:nvSpPr>
        <p:spPr>
          <a:xfrm>
            <a:off x="188534" y="128200"/>
            <a:ext cx="5785995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INCIDENCIA </a:t>
            </a:r>
          </a:p>
          <a:p>
            <a:pPr algn="ctr"/>
            <a:r>
              <a:rPr lang="en-US" sz="2400" dirty="0" err="1"/>
              <a:t>Promedio</a:t>
            </a:r>
            <a:r>
              <a:rPr lang="en-US" sz="2400" dirty="0"/>
              <a:t> </a:t>
            </a:r>
            <a:r>
              <a:rPr lang="en-US" sz="2400" dirty="0" err="1"/>
              <a:t>casos</a:t>
            </a:r>
            <a:r>
              <a:rPr lang="en-US" sz="2400" dirty="0"/>
              <a:t> </a:t>
            </a:r>
            <a:r>
              <a:rPr lang="en-US" sz="2400" dirty="0" err="1"/>
              <a:t>diarios</a:t>
            </a:r>
            <a:r>
              <a:rPr lang="en-US" sz="2400" dirty="0"/>
              <a:t> x 100 mil </a:t>
            </a:r>
            <a:r>
              <a:rPr lang="en-US" sz="2400" dirty="0" err="1"/>
              <a:t>habitantes</a:t>
            </a:r>
            <a:endParaRPr lang="en-US" sz="2400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961410E-36BC-5348-8ED5-ABA3511377E4}"/>
              </a:ext>
            </a:extLst>
          </p:cNvPr>
          <p:cNvCxnSpPr>
            <a:cxnSpLocks/>
          </p:cNvCxnSpPr>
          <p:nvPr/>
        </p:nvCxnSpPr>
        <p:spPr>
          <a:xfrm>
            <a:off x="1182949" y="5062482"/>
            <a:ext cx="431693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AA3CF90-3BBE-F041-B74C-D680E845FFBE}"/>
              </a:ext>
            </a:extLst>
          </p:cNvPr>
          <p:cNvSpPr txBox="1"/>
          <p:nvPr/>
        </p:nvSpPr>
        <p:spPr>
          <a:xfrm>
            <a:off x="6067777" y="128200"/>
            <a:ext cx="5785995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TESTS SEMANALES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1B46EA-0CC1-4249-82DF-F0F0DE002D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0943" y="1319747"/>
            <a:ext cx="5692829" cy="4826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3116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BCAFE7A-E299-D14E-9413-EB5C984AF441}"/>
              </a:ext>
            </a:extLst>
          </p:cNvPr>
          <p:cNvSpPr txBox="1"/>
          <p:nvPr/>
        </p:nvSpPr>
        <p:spPr>
          <a:xfrm>
            <a:off x="3621059" y="2846895"/>
            <a:ext cx="421936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POSITIVIDAD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B465201-ED47-B64A-B505-4DDA25649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0632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5FC5749-8801-024B-941A-9C51EEF036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9100" y="589093"/>
            <a:ext cx="6764592" cy="583710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B65407A-4582-004A-A45F-BD87B99ABAF2}"/>
              </a:ext>
            </a:extLst>
          </p:cNvPr>
          <p:cNvSpPr txBox="1"/>
          <p:nvPr/>
        </p:nvSpPr>
        <p:spPr>
          <a:xfrm>
            <a:off x="3535680" y="4318"/>
            <a:ext cx="5691366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/>
              <a:t>POSITIVIDAD SEMANAL EN CHILE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BD1AEE5-22F7-EE44-9ECD-2CFB3F711B9D}"/>
              </a:ext>
            </a:extLst>
          </p:cNvPr>
          <p:cNvCxnSpPr>
            <a:cxnSpLocks/>
          </p:cNvCxnSpPr>
          <p:nvPr/>
        </p:nvCxnSpPr>
        <p:spPr>
          <a:xfrm>
            <a:off x="3980299" y="4211775"/>
            <a:ext cx="534009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3116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6FF6D02-A7DE-E140-9D29-30F79739D9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6399" y="589093"/>
            <a:ext cx="7648101" cy="576090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B65407A-4582-004A-A45F-BD87B99ABAF2}"/>
              </a:ext>
            </a:extLst>
          </p:cNvPr>
          <p:cNvSpPr txBox="1"/>
          <p:nvPr/>
        </p:nvSpPr>
        <p:spPr>
          <a:xfrm>
            <a:off x="3535680" y="4318"/>
            <a:ext cx="5691366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/>
              <a:t>POSITIVIDAD SEMANAL EN CHILE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BD1AEE5-22F7-EE44-9ECD-2CFB3F711B9D}"/>
              </a:ext>
            </a:extLst>
          </p:cNvPr>
          <p:cNvCxnSpPr>
            <a:cxnSpLocks/>
          </p:cNvCxnSpPr>
          <p:nvPr/>
        </p:nvCxnSpPr>
        <p:spPr>
          <a:xfrm>
            <a:off x="3992999" y="3957775"/>
            <a:ext cx="534009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68763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BCAFE7A-E299-D14E-9413-EB5C984AF441}"/>
              </a:ext>
            </a:extLst>
          </p:cNvPr>
          <p:cNvSpPr txBox="1"/>
          <p:nvPr/>
        </p:nvSpPr>
        <p:spPr>
          <a:xfrm>
            <a:off x="3621059" y="2846895"/>
            <a:ext cx="487774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POR REGIONES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B465201-ED47-B64A-B505-4DDA25649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0149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5690B03-9D47-C14E-B04F-CDC54442A1B8}"/>
              </a:ext>
            </a:extLst>
          </p:cNvPr>
          <p:cNvSpPr txBox="1"/>
          <p:nvPr/>
        </p:nvSpPr>
        <p:spPr>
          <a:xfrm>
            <a:off x="671598" y="196275"/>
            <a:ext cx="108488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EVOLUCIÓN DE POSITIVIDAD E INCIDENCIA EN ÚLTIMA SEMANA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9DEDAA3-66E6-1748-B2BE-78EE90907E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2550" y="781050"/>
            <a:ext cx="9486900" cy="5744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7912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7276339-AE4B-5346-A66D-CDD254A25075}"/>
              </a:ext>
            </a:extLst>
          </p:cNvPr>
          <p:cNvSpPr txBox="1"/>
          <p:nvPr/>
        </p:nvSpPr>
        <p:spPr>
          <a:xfrm>
            <a:off x="618050" y="125155"/>
            <a:ext cx="108488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EVOLUCIÓN DE POSITIVIDAD E INCIDENCIA EN ÚLTIMA SEMANA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52A3396-BCEA-C04D-8B1B-1A28C7281F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1900" y="605076"/>
            <a:ext cx="9692406" cy="5948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4105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BCAFE7A-E299-D14E-9413-EB5C984AF441}"/>
              </a:ext>
            </a:extLst>
          </p:cNvPr>
          <p:cNvSpPr txBox="1"/>
          <p:nvPr/>
        </p:nvSpPr>
        <p:spPr>
          <a:xfrm>
            <a:off x="3621059" y="2846895"/>
            <a:ext cx="447661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VACUNACIÓN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B465201-ED47-B64A-B505-4DDA25649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3392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E048F7D-2FDD-D04F-98E0-E27F09798EE0}"/>
              </a:ext>
            </a:extLst>
          </p:cNvPr>
          <p:cNvSpPr txBox="1"/>
          <p:nvPr/>
        </p:nvSpPr>
        <p:spPr>
          <a:xfrm>
            <a:off x="0" y="6571612"/>
            <a:ext cx="58408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Fuente de </a:t>
            </a:r>
            <a:r>
              <a:rPr lang="en-US" sz="1200" dirty="0" err="1"/>
              <a:t>datos</a:t>
            </a:r>
            <a:r>
              <a:rPr lang="en-US" sz="1200" dirty="0"/>
              <a:t>: </a:t>
            </a:r>
            <a:r>
              <a:rPr lang="en-US" sz="1200" dirty="0" err="1"/>
              <a:t>Departamento</a:t>
            </a:r>
            <a:r>
              <a:rPr lang="en-US" sz="1200" dirty="0"/>
              <a:t> de </a:t>
            </a:r>
            <a:r>
              <a:rPr lang="en-US" sz="1200" dirty="0" err="1"/>
              <a:t>Información</a:t>
            </a:r>
            <a:r>
              <a:rPr lang="en-US" sz="1200" dirty="0"/>
              <a:t> y </a:t>
            </a:r>
            <a:r>
              <a:rPr lang="en-US" sz="1200" dirty="0" err="1"/>
              <a:t>Estadística</a:t>
            </a:r>
            <a:r>
              <a:rPr lang="en-US" sz="1200" dirty="0"/>
              <a:t> </a:t>
            </a:r>
            <a:r>
              <a:rPr lang="en-US" sz="1200" dirty="0" err="1"/>
              <a:t>en</a:t>
            </a:r>
            <a:r>
              <a:rPr lang="en-US" sz="1200" dirty="0"/>
              <a:t> </a:t>
            </a:r>
            <a:r>
              <a:rPr lang="en-US" sz="1200" dirty="0" err="1"/>
              <a:t>Salud</a:t>
            </a:r>
            <a:r>
              <a:rPr lang="en-US" sz="1200" dirty="0"/>
              <a:t>, </a:t>
            </a:r>
            <a:r>
              <a:rPr lang="en-US" sz="1200" dirty="0" err="1"/>
              <a:t>Ministerio</a:t>
            </a:r>
            <a:r>
              <a:rPr lang="en-US" sz="1200" dirty="0"/>
              <a:t> de </a:t>
            </a:r>
            <a:r>
              <a:rPr lang="en-US" sz="1200" dirty="0" err="1"/>
              <a:t>Salud</a:t>
            </a:r>
            <a:r>
              <a:rPr lang="en-US" sz="1200" dirty="0"/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433A70-977D-C840-9BCB-9ECF9B80CB77}"/>
              </a:ext>
            </a:extLst>
          </p:cNvPr>
          <p:cNvSpPr txBox="1"/>
          <p:nvPr/>
        </p:nvSpPr>
        <p:spPr>
          <a:xfrm>
            <a:off x="869964" y="0"/>
            <a:ext cx="100716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/>
              <a:t>Vacunación</a:t>
            </a:r>
            <a:r>
              <a:rPr lang="en-US" sz="3200" dirty="0"/>
              <a:t> COVID-19 </a:t>
            </a:r>
            <a:r>
              <a:rPr lang="en-US" sz="3200" dirty="0" err="1"/>
              <a:t>en</a:t>
            </a:r>
            <a:r>
              <a:rPr lang="en-US" sz="3200" dirty="0"/>
              <a:t> Chile al Viernes 19 </a:t>
            </a:r>
            <a:r>
              <a:rPr lang="en-US" sz="3200" dirty="0" err="1"/>
              <a:t>Marzo</a:t>
            </a:r>
            <a:r>
              <a:rPr lang="en-US" sz="3200" dirty="0"/>
              <a:t> de 2021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758A79-049B-0D42-A9D2-A3E113EFF51F}"/>
              </a:ext>
            </a:extLst>
          </p:cNvPr>
          <p:cNvSpPr txBox="1"/>
          <p:nvPr/>
        </p:nvSpPr>
        <p:spPr>
          <a:xfrm>
            <a:off x="4624770" y="667209"/>
            <a:ext cx="16594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2ª DOSIS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6E59C7-2FD8-2D40-ACE5-5396AF2C1D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964" y="1251984"/>
            <a:ext cx="10034715" cy="485698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1D27134-5CF2-9F49-BCFF-068FB5CB8946}"/>
              </a:ext>
            </a:extLst>
          </p:cNvPr>
          <p:cNvSpPr txBox="1"/>
          <p:nvPr/>
        </p:nvSpPr>
        <p:spPr>
          <a:xfrm>
            <a:off x="9904010" y="1465266"/>
            <a:ext cx="2075114" cy="1815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 err="1"/>
              <a:t>Mayores</a:t>
            </a:r>
            <a:r>
              <a:rPr lang="en-US" sz="3200" dirty="0"/>
              <a:t> de 60 </a:t>
            </a:r>
            <a:r>
              <a:rPr lang="en-US" sz="3200" dirty="0" err="1"/>
              <a:t>años</a:t>
            </a:r>
            <a:endParaRPr lang="en-US" sz="3200" dirty="0"/>
          </a:p>
          <a:p>
            <a:pPr algn="ctr"/>
            <a:r>
              <a:rPr lang="en-US" sz="4800" b="1" dirty="0">
                <a:solidFill>
                  <a:srgbClr val="FF0000"/>
                </a:solidFill>
              </a:rPr>
              <a:t>54,1%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15E2E6-A045-234D-8FAC-9D2155486F9C}"/>
              </a:ext>
            </a:extLst>
          </p:cNvPr>
          <p:cNvSpPr txBox="1"/>
          <p:nvPr/>
        </p:nvSpPr>
        <p:spPr>
          <a:xfrm>
            <a:off x="10381958" y="3533347"/>
            <a:ext cx="111921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1.762.998</a:t>
            </a:r>
          </a:p>
          <a:p>
            <a:pPr algn="ctr"/>
            <a:r>
              <a:rPr lang="en-US" dirty="0"/>
              <a:t>de</a:t>
            </a:r>
          </a:p>
          <a:p>
            <a:pPr algn="ctr"/>
            <a:r>
              <a:rPr lang="en-US" dirty="0"/>
              <a:t>3.256.740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48A4CA-3BDA-DF46-9B7F-0A23EBAA1D10}"/>
              </a:ext>
            </a:extLst>
          </p:cNvPr>
          <p:cNvSpPr txBox="1"/>
          <p:nvPr/>
        </p:nvSpPr>
        <p:spPr>
          <a:xfrm>
            <a:off x="10236200" y="3995012"/>
            <a:ext cx="237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768027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E048F7D-2FDD-D04F-98E0-E27F09798EE0}"/>
              </a:ext>
            </a:extLst>
          </p:cNvPr>
          <p:cNvSpPr txBox="1"/>
          <p:nvPr/>
        </p:nvSpPr>
        <p:spPr>
          <a:xfrm>
            <a:off x="0" y="6571612"/>
            <a:ext cx="58408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Fuente de </a:t>
            </a:r>
            <a:r>
              <a:rPr lang="en-US" sz="1200" dirty="0" err="1"/>
              <a:t>datos</a:t>
            </a:r>
            <a:r>
              <a:rPr lang="en-US" sz="1200" dirty="0"/>
              <a:t>: </a:t>
            </a:r>
            <a:r>
              <a:rPr lang="en-US" sz="1200" dirty="0" err="1"/>
              <a:t>Departamento</a:t>
            </a:r>
            <a:r>
              <a:rPr lang="en-US" sz="1200" dirty="0"/>
              <a:t> de </a:t>
            </a:r>
            <a:r>
              <a:rPr lang="en-US" sz="1200" dirty="0" err="1"/>
              <a:t>Información</a:t>
            </a:r>
            <a:r>
              <a:rPr lang="en-US" sz="1200" dirty="0"/>
              <a:t> y </a:t>
            </a:r>
            <a:r>
              <a:rPr lang="en-US" sz="1200" dirty="0" err="1"/>
              <a:t>Estadística</a:t>
            </a:r>
            <a:r>
              <a:rPr lang="en-US" sz="1200" dirty="0"/>
              <a:t> </a:t>
            </a:r>
            <a:r>
              <a:rPr lang="en-US" sz="1200" dirty="0" err="1"/>
              <a:t>en</a:t>
            </a:r>
            <a:r>
              <a:rPr lang="en-US" sz="1200" dirty="0"/>
              <a:t> </a:t>
            </a:r>
            <a:r>
              <a:rPr lang="en-US" sz="1200" dirty="0" err="1"/>
              <a:t>Salud</a:t>
            </a:r>
            <a:r>
              <a:rPr lang="en-US" sz="1200" dirty="0"/>
              <a:t>, </a:t>
            </a:r>
            <a:r>
              <a:rPr lang="en-US" sz="1200" dirty="0" err="1"/>
              <a:t>Ministerio</a:t>
            </a:r>
            <a:r>
              <a:rPr lang="en-US" sz="1200" dirty="0"/>
              <a:t> de </a:t>
            </a:r>
            <a:r>
              <a:rPr lang="en-US" sz="1200" dirty="0" err="1"/>
              <a:t>Salud</a:t>
            </a:r>
            <a:r>
              <a:rPr lang="en-US" sz="1200" dirty="0"/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433A70-977D-C840-9BCB-9ECF9B80CB77}"/>
              </a:ext>
            </a:extLst>
          </p:cNvPr>
          <p:cNvSpPr txBox="1"/>
          <p:nvPr/>
        </p:nvSpPr>
        <p:spPr>
          <a:xfrm>
            <a:off x="869964" y="0"/>
            <a:ext cx="100716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/>
              <a:t>Vacunación</a:t>
            </a:r>
            <a:r>
              <a:rPr lang="en-US" sz="3200" dirty="0"/>
              <a:t> COVID-19 </a:t>
            </a:r>
            <a:r>
              <a:rPr lang="en-US" sz="3200" dirty="0" err="1"/>
              <a:t>en</a:t>
            </a:r>
            <a:r>
              <a:rPr lang="en-US" sz="3200" dirty="0"/>
              <a:t> Chile al Viernes 19 </a:t>
            </a:r>
            <a:r>
              <a:rPr lang="en-US" sz="3200" dirty="0" err="1"/>
              <a:t>Marzo</a:t>
            </a:r>
            <a:r>
              <a:rPr lang="en-US" sz="3200" dirty="0"/>
              <a:t> de 2021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1F5B63-8A0E-C94D-A142-EC59B3D4D3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3505" y="672689"/>
            <a:ext cx="7194778" cy="5898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6638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BCAFE7A-E299-D14E-9413-EB5C984AF441}"/>
              </a:ext>
            </a:extLst>
          </p:cNvPr>
          <p:cNvSpPr txBox="1"/>
          <p:nvPr/>
        </p:nvSpPr>
        <p:spPr>
          <a:xfrm>
            <a:off x="3308808" y="2809188"/>
            <a:ext cx="585833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PACIENTES EN UCI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B465201-ED47-B64A-B505-4DDA25649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5045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22433A70-977D-C840-9BCB-9ECF9B80CB77}"/>
              </a:ext>
            </a:extLst>
          </p:cNvPr>
          <p:cNvSpPr txBox="1"/>
          <p:nvPr/>
        </p:nvSpPr>
        <p:spPr>
          <a:xfrm>
            <a:off x="4156518" y="0"/>
            <a:ext cx="36174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RESUMEN SEMANAL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32D7BE9-9058-7542-BFD7-975CC9BA5004}"/>
              </a:ext>
            </a:extLst>
          </p:cNvPr>
          <p:cNvSpPr txBox="1"/>
          <p:nvPr/>
        </p:nvSpPr>
        <p:spPr>
          <a:xfrm>
            <a:off x="202231" y="1095081"/>
            <a:ext cx="11734431" cy="55092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/>
              <a:t>Hospitalizaciones</a:t>
            </a:r>
            <a:r>
              <a:rPr lang="en-US" sz="3200" dirty="0"/>
              <a:t> </a:t>
            </a:r>
            <a:r>
              <a:rPr lang="en-US" sz="3200" dirty="0" err="1"/>
              <a:t>en</a:t>
            </a:r>
            <a:r>
              <a:rPr lang="en-US" sz="3200" dirty="0"/>
              <a:t> UCI: </a:t>
            </a:r>
            <a:r>
              <a:rPr lang="en-US" sz="3200" b="1" dirty="0">
                <a:solidFill>
                  <a:srgbClr val="FF0000"/>
                </a:solidFill>
              </a:rPr>
              <a:t>ALTO Y SUBIENDO</a:t>
            </a:r>
          </a:p>
          <a:p>
            <a:endParaRPr lang="en-US" sz="3200" dirty="0"/>
          </a:p>
          <a:p>
            <a:r>
              <a:rPr lang="en-US" sz="3200" dirty="0" err="1"/>
              <a:t>Fallecidos</a:t>
            </a:r>
            <a:r>
              <a:rPr lang="en-US" sz="3200" dirty="0"/>
              <a:t>: </a:t>
            </a:r>
            <a:r>
              <a:rPr lang="en-US" sz="3200" b="1" dirty="0">
                <a:solidFill>
                  <a:srgbClr val="FF0000"/>
                </a:solidFill>
              </a:rPr>
              <a:t>ALTO</a:t>
            </a:r>
            <a:r>
              <a:rPr lang="en-US" sz="3200" dirty="0"/>
              <a:t> </a:t>
            </a:r>
            <a:r>
              <a:rPr lang="en-US" sz="3200" b="1" dirty="0">
                <a:solidFill>
                  <a:srgbClr val="FF0000"/>
                </a:solidFill>
              </a:rPr>
              <a:t>Y SUBIENDO</a:t>
            </a:r>
          </a:p>
          <a:p>
            <a:endParaRPr lang="en-US" sz="3200" dirty="0"/>
          </a:p>
          <a:p>
            <a:r>
              <a:rPr lang="en-US" sz="3200" dirty="0" err="1"/>
              <a:t>Casos</a:t>
            </a:r>
            <a:r>
              <a:rPr lang="en-US" sz="3200" dirty="0"/>
              <a:t>: </a:t>
            </a:r>
            <a:r>
              <a:rPr lang="en-US" sz="3200" b="1" dirty="0">
                <a:solidFill>
                  <a:srgbClr val="FF0000"/>
                </a:solidFill>
              </a:rPr>
              <a:t>ALTO Y SUBIENDO</a:t>
            </a:r>
          </a:p>
          <a:p>
            <a:endParaRPr lang="en-US" sz="3200" dirty="0"/>
          </a:p>
          <a:p>
            <a:r>
              <a:rPr lang="en-US" sz="3200" dirty="0" err="1"/>
              <a:t>Positividad</a:t>
            </a:r>
            <a:r>
              <a:rPr lang="en-US" sz="3200" dirty="0"/>
              <a:t>: </a:t>
            </a:r>
            <a:r>
              <a:rPr lang="en-US" sz="3200" b="1" dirty="0">
                <a:solidFill>
                  <a:srgbClr val="FF0000"/>
                </a:solidFill>
              </a:rPr>
              <a:t>ALTA Y SUBIENDO</a:t>
            </a:r>
          </a:p>
          <a:p>
            <a:endParaRPr lang="en-US" sz="3200" dirty="0"/>
          </a:p>
          <a:p>
            <a:r>
              <a:rPr lang="en-US" sz="3200" dirty="0" err="1"/>
              <a:t>Vacunación</a:t>
            </a:r>
            <a:r>
              <a:rPr lang="en-US" sz="3200" dirty="0"/>
              <a:t>: </a:t>
            </a:r>
            <a:r>
              <a:rPr lang="en-US" sz="3200" b="1" dirty="0">
                <a:solidFill>
                  <a:srgbClr val="FF0000"/>
                </a:solidFill>
              </a:rPr>
              <a:t>54,1% AVANCE CON </a:t>
            </a:r>
            <a:r>
              <a:rPr lang="en-US" sz="3200" b="1" u="sng" dirty="0">
                <a:solidFill>
                  <a:srgbClr val="FF0000"/>
                </a:solidFill>
              </a:rPr>
              <a:t>2ª DOSIS </a:t>
            </a:r>
            <a:r>
              <a:rPr lang="en-US" sz="3200" b="1" dirty="0">
                <a:solidFill>
                  <a:srgbClr val="FF0000"/>
                </a:solidFill>
              </a:rPr>
              <a:t>EN MAYORES DE 60 AÑOS</a:t>
            </a:r>
          </a:p>
          <a:p>
            <a:endParaRPr lang="en-US" sz="3200" dirty="0"/>
          </a:p>
          <a:p>
            <a:r>
              <a:rPr lang="en-US" sz="3200" i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Situación</a:t>
            </a:r>
            <a:r>
              <a:rPr lang="en-US" sz="32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3200" i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compleja</a:t>
            </a:r>
            <a:r>
              <a:rPr lang="en-US" sz="32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para </a:t>
            </a:r>
            <a:r>
              <a:rPr lang="en-US" sz="3200" i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enfrentar</a:t>
            </a:r>
            <a:r>
              <a:rPr lang="en-US" sz="32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3200" i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próximas</a:t>
            </a:r>
            <a:r>
              <a:rPr lang="en-US" sz="32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3200" i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semanas</a:t>
            </a:r>
            <a:endParaRPr lang="en-US" sz="3200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3085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B65407A-4582-004A-A45F-BD87B99ABAF2}"/>
              </a:ext>
            </a:extLst>
          </p:cNvPr>
          <p:cNvSpPr txBox="1"/>
          <p:nvPr/>
        </p:nvSpPr>
        <p:spPr>
          <a:xfrm>
            <a:off x="2231136" y="0"/>
            <a:ext cx="8126777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 err="1"/>
              <a:t>Pacientes</a:t>
            </a:r>
            <a:r>
              <a:rPr lang="en-US" sz="3200" dirty="0"/>
              <a:t> COVID-19 </a:t>
            </a:r>
            <a:r>
              <a:rPr lang="en-US" sz="3200" dirty="0" err="1"/>
              <a:t>en</a:t>
            </a:r>
            <a:r>
              <a:rPr lang="en-US" sz="3200" dirty="0"/>
              <a:t> UCI </a:t>
            </a:r>
            <a:r>
              <a:rPr lang="en-US" sz="3200" dirty="0" err="1"/>
              <a:t>reportados</a:t>
            </a:r>
            <a:r>
              <a:rPr lang="en-US" sz="3200" dirty="0"/>
              <a:t> </a:t>
            </a:r>
            <a:r>
              <a:rPr lang="en-US" sz="3200" dirty="0" err="1"/>
              <a:t>en</a:t>
            </a:r>
            <a:r>
              <a:rPr lang="en-US" sz="3200" dirty="0"/>
              <a:t> Chile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66CE5D-CF01-064A-BF30-1D2390E516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8100" y="584774"/>
            <a:ext cx="6997614" cy="5727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8744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BCAFE7A-E299-D14E-9413-EB5C984AF441}"/>
              </a:ext>
            </a:extLst>
          </p:cNvPr>
          <p:cNvSpPr txBox="1"/>
          <p:nvPr/>
        </p:nvSpPr>
        <p:spPr>
          <a:xfrm>
            <a:off x="2347274" y="2780907"/>
            <a:ext cx="789145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FALLECIDOS SEMANALES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B465201-ED47-B64A-B505-4DDA25649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5408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257B24-98EA-6F4F-A0A3-0620C5A6F7E8}"/>
              </a:ext>
            </a:extLst>
          </p:cNvPr>
          <p:cNvSpPr txBox="1"/>
          <p:nvPr/>
        </p:nvSpPr>
        <p:spPr>
          <a:xfrm>
            <a:off x="2060448" y="-11019"/>
            <a:ext cx="8775992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 err="1"/>
              <a:t>Fallecidos</a:t>
            </a:r>
            <a:r>
              <a:rPr lang="en-US" sz="3200" dirty="0"/>
              <a:t> </a:t>
            </a:r>
            <a:r>
              <a:rPr lang="en-US" sz="3200" dirty="0" err="1"/>
              <a:t>semanales</a:t>
            </a:r>
            <a:r>
              <a:rPr lang="en-US" sz="3200" dirty="0"/>
              <a:t> con PCR+ </a:t>
            </a:r>
            <a:r>
              <a:rPr lang="en-US" sz="3200" dirty="0" err="1"/>
              <a:t>reportados</a:t>
            </a:r>
            <a:r>
              <a:rPr lang="en-US" sz="3200" dirty="0"/>
              <a:t> </a:t>
            </a:r>
            <a:r>
              <a:rPr lang="en-US" sz="3200" dirty="0" err="1"/>
              <a:t>en</a:t>
            </a:r>
            <a:r>
              <a:rPr lang="en-US" sz="3200" dirty="0"/>
              <a:t> Chile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8BA2DA1-A8DA-134E-90DB-785FA6E435B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748"/>
          <a:stretch/>
        </p:blipFill>
        <p:spPr>
          <a:xfrm>
            <a:off x="2476499" y="688056"/>
            <a:ext cx="7609809" cy="5788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1955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257B24-98EA-6F4F-A0A3-0620C5A6F7E8}"/>
              </a:ext>
            </a:extLst>
          </p:cNvPr>
          <p:cNvSpPr txBox="1"/>
          <p:nvPr/>
        </p:nvSpPr>
        <p:spPr>
          <a:xfrm>
            <a:off x="2267152" y="0"/>
            <a:ext cx="7202036" cy="1015663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3200" dirty="0" err="1"/>
              <a:t>Fallecidos</a:t>
            </a:r>
            <a:r>
              <a:rPr lang="en-US" sz="3200" dirty="0"/>
              <a:t> </a:t>
            </a:r>
            <a:r>
              <a:rPr lang="en-US" sz="3200" dirty="0" err="1"/>
              <a:t>semanales</a:t>
            </a:r>
            <a:r>
              <a:rPr lang="en-US" sz="3200" dirty="0"/>
              <a:t> </a:t>
            </a:r>
            <a:r>
              <a:rPr lang="en-US" sz="3200" dirty="0" err="1"/>
              <a:t>reportados</a:t>
            </a:r>
            <a:r>
              <a:rPr lang="en-US" sz="3200" dirty="0"/>
              <a:t> </a:t>
            </a:r>
            <a:r>
              <a:rPr lang="en-US" sz="3200" dirty="0" err="1"/>
              <a:t>por</a:t>
            </a:r>
            <a:r>
              <a:rPr lang="en-US" sz="3200" dirty="0"/>
              <a:t> DEIS</a:t>
            </a:r>
          </a:p>
          <a:p>
            <a:pPr algn="ctr"/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COVID19 </a:t>
            </a:r>
            <a:r>
              <a:rPr lang="en-US" sz="28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como</a:t>
            </a: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causa de </a:t>
            </a:r>
            <a:r>
              <a:rPr lang="en-US" sz="28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muerte</a:t>
            </a: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6A96253-F289-794C-B25D-68C19A683A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1100" y="1069754"/>
            <a:ext cx="8651197" cy="5470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7370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257B24-98EA-6F4F-A0A3-0620C5A6F7E8}"/>
              </a:ext>
            </a:extLst>
          </p:cNvPr>
          <p:cNvSpPr txBox="1"/>
          <p:nvPr/>
        </p:nvSpPr>
        <p:spPr>
          <a:xfrm>
            <a:off x="540224" y="0"/>
            <a:ext cx="10655930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% de </a:t>
            </a:r>
            <a:r>
              <a:rPr lang="en-US" sz="3200" dirty="0" err="1"/>
              <a:t>fallecidos</a:t>
            </a:r>
            <a:r>
              <a:rPr lang="en-US" sz="3200" dirty="0"/>
              <a:t> que no </a:t>
            </a:r>
            <a:r>
              <a:rPr lang="en-US" sz="3200" dirty="0" err="1"/>
              <a:t>registran</a:t>
            </a:r>
            <a:r>
              <a:rPr lang="en-US" sz="3200" dirty="0"/>
              <a:t> </a:t>
            </a:r>
            <a:r>
              <a:rPr lang="en-US" sz="3200" dirty="0" err="1"/>
              <a:t>información</a:t>
            </a:r>
            <a:r>
              <a:rPr lang="en-US" sz="3200" dirty="0"/>
              <a:t> de </a:t>
            </a:r>
            <a:r>
              <a:rPr lang="en-US" sz="3200" dirty="0" err="1"/>
              <a:t>hospitalización</a:t>
            </a: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746F5F-BA4D-E943-BF34-9BCE92680C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9247" y="1337982"/>
            <a:ext cx="6017846" cy="5177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6083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2CF60B9-1B67-EC49-AADC-5FEDE5C5D8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48" y="165100"/>
            <a:ext cx="11337056" cy="622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4740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BCAFE7A-E299-D14E-9413-EB5C984AF441}"/>
              </a:ext>
            </a:extLst>
          </p:cNvPr>
          <p:cNvSpPr txBox="1"/>
          <p:nvPr/>
        </p:nvSpPr>
        <p:spPr>
          <a:xfrm>
            <a:off x="3621059" y="2846895"/>
            <a:ext cx="494988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CASOS &amp; TESTS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B465201-ED47-B64A-B505-4DDA25649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1575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2091</TotalTime>
  <Words>295</Words>
  <Application>Microsoft Macintosh PowerPoint</Application>
  <PresentationFormat>Widescreen</PresentationFormat>
  <Paragraphs>63</Paragraphs>
  <Slides>20</Slides>
  <Notes>8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Ernesto Laval</dc:creator>
  <cp:lastModifiedBy>Ernesto Laval</cp:lastModifiedBy>
  <cp:revision>56</cp:revision>
  <dcterms:created xsi:type="dcterms:W3CDTF">2021-01-30T18:55:16Z</dcterms:created>
  <dcterms:modified xsi:type="dcterms:W3CDTF">2021-03-20T19:38:07Z</dcterms:modified>
</cp:coreProperties>
</file>